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  <p:sldMasterId id="2147483679" r:id="rId3"/>
    <p:sldMasterId id="2147483683" r:id="rId4"/>
  </p:sldMasterIdLst>
  <p:notesMasterIdLst>
    <p:notesMasterId r:id="rId20"/>
  </p:notesMasterIdLst>
  <p:handoutMasterIdLst>
    <p:handoutMasterId r:id="rId21"/>
  </p:handoutMasterIdLst>
  <p:sldIdLst>
    <p:sldId id="430" r:id="rId5"/>
    <p:sldId id="431" r:id="rId6"/>
    <p:sldId id="432" r:id="rId7"/>
    <p:sldId id="433" r:id="rId8"/>
    <p:sldId id="434" r:id="rId9"/>
    <p:sldId id="435" r:id="rId10"/>
    <p:sldId id="449" r:id="rId11"/>
    <p:sldId id="438" r:id="rId12"/>
    <p:sldId id="447" r:id="rId13"/>
    <p:sldId id="448" r:id="rId14"/>
    <p:sldId id="440" r:id="rId15"/>
    <p:sldId id="441" r:id="rId16"/>
    <p:sldId id="446" r:id="rId17"/>
    <p:sldId id="442" r:id="rId18"/>
    <p:sldId id="44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A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D69E34-6D31-0046-95AA-6177E9486325}" v="1" dt="2024-09-24T10:36:49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81633"/>
  </p:normalViewPr>
  <p:slideViewPr>
    <p:cSldViewPr snapToGrid="0" snapToObjects="1">
      <p:cViewPr varScale="1">
        <p:scale>
          <a:sx n="103" d="100"/>
          <a:sy n="103" d="100"/>
        </p:scale>
        <p:origin x="2680" y="184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aghan, Padraic" userId="dc80ae16-2699-4a0b-b78d-b9031f41d4f1" providerId="ADAL" clId="{A8B49052-3229-634E-89FC-14547733EF78}"/>
    <pc:docChg chg="modSld">
      <pc:chgData name="Monaghan, Padraic" userId="dc80ae16-2699-4a0b-b78d-b9031f41d4f1" providerId="ADAL" clId="{A8B49052-3229-634E-89FC-14547733EF78}" dt="2021-09-23T12:08:34.845" v="3"/>
      <pc:docMkLst>
        <pc:docMk/>
      </pc:docMkLst>
      <pc:sldChg chg="modSp mod">
        <pc:chgData name="Monaghan, Padraic" userId="dc80ae16-2699-4a0b-b78d-b9031f41d4f1" providerId="ADAL" clId="{A8B49052-3229-634E-89FC-14547733EF78}" dt="2021-09-23T12:06:09.728" v="2" actId="20577"/>
        <pc:sldMkLst>
          <pc:docMk/>
          <pc:sldMk cId="257483218" sldId="434"/>
        </pc:sldMkLst>
        <pc:spChg chg="mod">
          <ac:chgData name="Monaghan, Padraic" userId="dc80ae16-2699-4a0b-b78d-b9031f41d4f1" providerId="ADAL" clId="{A8B49052-3229-634E-89FC-14547733EF78}" dt="2021-09-23T12:06:09.728" v="2" actId="20577"/>
          <ac:spMkLst>
            <pc:docMk/>
            <pc:sldMk cId="257483218" sldId="434"/>
            <ac:spMk id="3" creationId="{05F47D82-9E70-9D4B-9EBD-DED3F25D9551}"/>
          </ac:spMkLst>
        </pc:spChg>
      </pc:sldChg>
      <pc:sldChg chg="modSp">
        <pc:chgData name="Monaghan, Padraic" userId="dc80ae16-2699-4a0b-b78d-b9031f41d4f1" providerId="ADAL" clId="{A8B49052-3229-634E-89FC-14547733EF78}" dt="2021-09-23T12:08:34.845" v="3"/>
        <pc:sldMkLst>
          <pc:docMk/>
          <pc:sldMk cId="1628671931" sldId="443"/>
        </pc:sldMkLst>
        <pc:spChg chg="mod">
          <ac:chgData name="Monaghan, Padraic" userId="dc80ae16-2699-4a0b-b78d-b9031f41d4f1" providerId="ADAL" clId="{A8B49052-3229-634E-89FC-14547733EF78}" dt="2021-09-23T12:08:34.845" v="3"/>
          <ac:spMkLst>
            <pc:docMk/>
            <pc:sldMk cId="1628671931" sldId="443"/>
            <ac:spMk id="3" creationId="{05F47D82-9E70-9D4B-9EBD-DED3F25D9551}"/>
          </ac:spMkLst>
        </pc:spChg>
      </pc:sldChg>
    </pc:docChg>
  </pc:docChgLst>
  <pc:docChgLst>
    <pc:chgData name="Monaghan, Padraic" userId="dc80ae16-2699-4a0b-b78d-b9031f41d4f1" providerId="ADAL" clId="{60D69E34-6D31-0046-95AA-6177E9486325}"/>
    <pc:docChg chg="custSel modSld">
      <pc:chgData name="Monaghan, Padraic" userId="dc80ae16-2699-4a0b-b78d-b9031f41d4f1" providerId="ADAL" clId="{60D69E34-6D31-0046-95AA-6177E9486325}" dt="2024-09-24T15:38:33.644" v="24"/>
      <pc:docMkLst>
        <pc:docMk/>
      </pc:docMkLst>
      <pc:sldChg chg="addSp delSp modSp mod">
        <pc:chgData name="Monaghan, Padraic" userId="dc80ae16-2699-4a0b-b78d-b9031f41d4f1" providerId="ADAL" clId="{60D69E34-6D31-0046-95AA-6177E9486325}" dt="2024-09-24T10:36:53.036" v="3" actId="478"/>
        <pc:sldMkLst>
          <pc:docMk/>
          <pc:sldMk cId="291828470" sldId="430"/>
        </pc:sldMkLst>
        <pc:picChg chg="del">
          <ac:chgData name="Monaghan, Padraic" userId="dc80ae16-2699-4a0b-b78d-b9031f41d4f1" providerId="ADAL" clId="{60D69E34-6D31-0046-95AA-6177E9486325}" dt="2024-09-24T10:36:53.036" v="3" actId="478"/>
          <ac:picMkLst>
            <pc:docMk/>
            <pc:sldMk cId="291828470" sldId="430"/>
            <ac:picMk id="2" creationId="{00000000-0000-0000-0000-000000000000}"/>
          </ac:picMkLst>
        </pc:picChg>
        <pc:picChg chg="add mod">
          <ac:chgData name="Monaghan, Padraic" userId="dc80ae16-2699-4a0b-b78d-b9031f41d4f1" providerId="ADAL" clId="{60D69E34-6D31-0046-95AA-6177E9486325}" dt="2024-09-24T10:36:50.389" v="2" actId="962"/>
          <ac:picMkLst>
            <pc:docMk/>
            <pc:sldMk cId="291828470" sldId="430"/>
            <ac:picMk id="4" creationId="{17C73BCC-82AF-2AD9-EC58-DEA3A0229B77}"/>
          </ac:picMkLst>
        </pc:picChg>
      </pc:sldChg>
      <pc:sldChg chg="modSp mod">
        <pc:chgData name="Monaghan, Padraic" userId="dc80ae16-2699-4a0b-b78d-b9031f41d4f1" providerId="ADAL" clId="{60D69E34-6D31-0046-95AA-6177E9486325}" dt="2024-09-24T15:37:49.337" v="4"/>
        <pc:sldMkLst>
          <pc:docMk/>
          <pc:sldMk cId="329728755" sldId="433"/>
        </pc:sldMkLst>
        <pc:spChg chg="mod">
          <ac:chgData name="Monaghan, Padraic" userId="dc80ae16-2699-4a0b-b78d-b9031f41d4f1" providerId="ADAL" clId="{60D69E34-6D31-0046-95AA-6177E9486325}" dt="2024-09-24T15:37:49.337" v="4"/>
          <ac:spMkLst>
            <pc:docMk/>
            <pc:sldMk cId="329728755" sldId="433"/>
            <ac:spMk id="3" creationId="{05F47D82-9E70-9D4B-9EBD-DED3F25D9551}"/>
          </ac:spMkLst>
        </pc:spChg>
      </pc:sldChg>
      <pc:sldChg chg="modSp mod">
        <pc:chgData name="Monaghan, Padraic" userId="dc80ae16-2699-4a0b-b78d-b9031f41d4f1" providerId="ADAL" clId="{60D69E34-6D31-0046-95AA-6177E9486325}" dt="2024-09-24T15:37:57.615" v="9" actId="20577"/>
        <pc:sldMkLst>
          <pc:docMk/>
          <pc:sldMk cId="257483218" sldId="434"/>
        </pc:sldMkLst>
        <pc:spChg chg="mod">
          <ac:chgData name="Monaghan, Padraic" userId="dc80ae16-2699-4a0b-b78d-b9031f41d4f1" providerId="ADAL" clId="{60D69E34-6D31-0046-95AA-6177E9486325}" dt="2024-09-24T15:37:57.615" v="9" actId="20577"/>
          <ac:spMkLst>
            <pc:docMk/>
            <pc:sldMk cId="257483218" sldId="434"/>
            <ac:spMk id="3" creationId="{05F47D82-9E70-9D4B-9EBD-DED3F25D9551}"/>
          </ac:spMkLst>
        </pc:spChg>
      </pc:sldChg>
      <pc:sldChg chg="modSp mod">
        <pc:chgData name="Monaghan, Padraic" userId="dc80ae16-2699-4a0b-b78d-b9031f41d4f1" providerId="ADAL" clId="{60D69E34-6D31-0046-95AA-6177E9486325}" dt="2024-09-24T15:38:07.844" v="13" actId="20577"/>
        <pc:sldMkLst>
          <pc:docMk/>
          <pc:sldMk cId="2103899798" sldId="435"/>
        </pc:sldMkLst>
        <pc:spChg chg="mod">
          <ac:chgData name="Monaghan, Padraic" userId="dc80ae16-2699-4a0b-b78d-b9031f41d4f1" providerId="ADAL" clId="{60D69E34-6D31-0046-95AA-6177E9486325}" dt="2024-09-24T15:38:07.844" v="13" actId="20577"/>
          <ac:spMkLst>
            <pc:docMk/>
            <pc:sldMk cId="2103899798" sldId="435"/>
            <ac:spMk id="3" creationId="{05F47D82-9E70-9D4B-9EBD-DED3F25D9551}"/>
          </ac:spMkLst>
        </pc:spChg>
      </pc:sldChg>
      <pc:sldChg chg="modSp mod">
        <pc:chgData name="Monaghan, Padraic" userId="dc80ae16-2699-4a0b-b78d-b9031f41d4f1" providerId="ADAL" clId="{60D69E34-6D31-0046-95AA-6177E9486325}" dt="2024-09-24T15:38:33.644" v="24"/>
        <pc:sldMkLst>
          <pc:docMk/>
          <pc:sldMk cId="1628671931" sldId="443"/>
        </pc:sldMkLst>
        <pc:spChg chg="mod">
          <ac:chgData name="Monaghan, Padraic" userId="dc80ae16-2699-4a0b-b78d-b9031f41d4f1" providerId="ADAL" clId="{60D69E34-6D31-0046-95AA-6177E9486325}" dt="2024-09-24T15:38:33.644" v="24"/>
          <ac:spMkLst>
            <pc:docMk/>
            <pc:sldMk cId="1628671931" sldId="443"/>
            <ac:spMk id="3" creationId="{05F47D82-9E70-9D4B-9EBD-DED3F25D9551}"/>
          </ac:spMkLst>
        </pc:spChg>
      </pc:sldChg>
    </pc:docChg>
  </pc:docChgLst>
  <pc:docChgLst>
    <pc:chgData name="Monaghan, Padraic" userId="dc80ae16-2699-4a0b-b78d-b9031f41d4f1" providerId="ADAL" clId="{11B854A9-0FC5-9647-9848-EBB0825E3F0F}"/>
    <pc:docChg chg="sldOrd">
      <pc:chgData name="Monaghan, Padraic" userId="dc80ae16-2699-4a0b-b78d-b9031f41d4f1" providerId="ADAL" clId="{11B854A9-0FC5-9647-9848-EBB0825E3F0F}" dt="2022-10-03T13:05:43.497" v="0" actId="20578"/>
      <pc:docMkLst>
        <pc:docMk/>
      </pc:docMkLst>
      <pc:sldChg chg="ord">
        <pc:chgData name="Monaghan, Padraic" userId="dc80ae16-2699-4a0b-b78d-b9031f41d4f1" providerId="ADAL" clId="{11B854A9-0FC5-9647-9848-EBB0825E3F0F}" dt="2022-10-03T13:05:43.497" v="0" actId="20578"/>
        <pc:sldMkLst>
          <pc:docMk/>
          <pc:sldMk cId="367061445" sldId="442"/>
        </pc:sldMkLst>
      </pc:sldChg>
      <pc:sldChg chg="ord">
        <pc:chgData name="Monaghan, Padraic" userId="dc80ae16-2699-4a0b-b78d-b9031f41d4f1" providerId="ADAL" clId="{11B854A9-0FC5-9647-9848-EBB0825E3F0F}" dt="2022-10-03T13:05:43.497" v="0" actId="20578"/>
        <pc:sldMkLst>
          <pc:docMk/>
          <pc:sldMk cId="1628671931" sldId="443"/>
        </pc:sldMkLst>
      </pc:sldChg>
    </pc:docChg>
  </pc:docChgLst>
  <pc:docChgLst>
    <pc:chgData name="Monaghan, Padraic" userId="S::monaghan@lancaster.ac.uk::dc80ae16-2699-4a0b-b78d-b9031f41d4f1" providerId="AD" clId="Web-{1F63FF28-55E4-CD90-83FA-D6482424C154}"/>
    <pc:docChg chg="modSld">
      <pc:chgData name="Monaghan, Padraic" userId="S::monaghan@lancaster.ac.uk::dc80ae16-2699-4a0b-b78d-b9031f41d4f1" providerId="AD" clId="Web-{1F63FF28-55E4-CD90-83FA-D6482424C154}" dt="2022-09-30T16:21:56.791" v="6" actId="20577"/>
      <pc:docMkLst>
        <pc:docMk/>
      </pc:docMkLst>
      <pc:sldChg chg="modSp">
        <pc:chgData name="Monaghan, Padraic" userId="S::monaghan@lancaster.ac.uk::dc80ae16-2699-4a0b-b78d-b9031f41d4f1" providerId="AD" clId="Web-{1F63FF28-55E4-CD90-83FA-D6482424C154}" dt="2022-09-30T16:21:56.791" v="6" actId="20577"/>
        <pc:sldMkLst>
          <pc:docMk/>
          <pc:sldMk cId="367061445" sldId="442"/>
        </pc:sldMkLst>
        <pc:spChg chg="mod">
          <ac:chgData name="Monaghan, Padraic" userId="S::monaghan@lancaster.ac.uk::dc80ae16-2699-4a0b-b78d-b9031f41d4f1" providerId="AD" clId="Web-{1F63FF28-55E4-CD90-83FA-D6482424C154}" dt="2022-09-30T16:21:56.791" v="6" actId="20577"/>
          <ac:spMkLst>
            <pc:docMk/>
            <pc:sldMk cId="367061445" sldId="442"/>
            <ac:spMk id="3" creationId="{05F47D82-9E70-9D4B-9EBD-DED3F25D9551}"/>
          </ac:spMkLst>
        </pc:spChg>
      </pc:sldChg>
      <pc:sldChg chg="modSp">
        <pc:chgData name="Monaghan, Padraic" userId="S::monaghan@lancaster.ac.uk::dc80ae16-2699-4a0b-b78d-b9031f41d4f1" providerId="AD" clId="Web-{1F63FF28-55E4-CD90-83FA-D6482424C154}" dt="2022-09-30T16:21:47.493" v="2" actId="20577"/>
        <pc:sldMkLst>
          <pc:docMk/>
          <pc:sldMk cId="1628671931" sldId="443"/>
        </pc:sldMkLst>
        <pc:spChg chg="mod">
          <ac:chgData name="Monaghan, Padraic" userId="S::monaghan@lancaster.ac.uk::dc80ae16-2699-4a0b-b78d-b9031f41d4f1" providerId="AD" clId="Web-{1F63FF28-55E4-CD90-83FA-D6482424C154}" dt="2022-09-30T16:21:47.493" v="2" actId="20577"/>
          <ac:spMkLst>
            <pc:docMk/>
            <pc:sldMk cId="1628671931" sldId="443"/>
            <ac:spMk id="3" creationId="{05F47D82-9E70-9D4B-9EBD-DED3F25D955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63D20-B0B3-D445-877E-AF329FAFBC9C}" type="datetimeFigureOut">
              <a:rPr lang="en-US" smtClean="0"/>
              <a:t>9/24/24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E4DE4-F164-C143-B4F4-8BCEB2D0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036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CEEAF-8027-F64C-B8DD-D7E422C7FD2F}" type="datetimeFigureOut">
              <a:rPr lang="en-US" smtClean="0"/>
              <a:t>9/24/24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21883-ECEB-5D44-BB40-BC7E77D99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3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21883-ECEB-5D44-BB40-BC7E77D99EF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50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21883-ECEB-5D44-BB40-BC7E77D99EF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621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21883-ECEB-5D44-BB40-BC7E77D99EF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08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21883-ECEB-5D44-BB40-BC7E77D99EF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390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an example. On the x axis is the ratings of emotionality of tv adverts, and on the y axis is the sales success of the product. What relationship does each graph show?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21883-ECEB-5D44-BB40-BC7E77D99EF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69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8014A0CB-84B6-8842-8670-F7D58B08EA78}" type="datetimeFigureOut">
              <a:rPr lang="en-US" smtClean="0"/>
              <a:t>9/24/24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5E97FB9A-8473-8B4D-B336-D320A6A1F7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45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72816"/>
            <a:ext cx="5111750" cy="435334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2000">
                <a:solidFill>
                  <a:srgbClr val="666666"/>
                </a:solidFill>
              </a:defRPr>
            </a:lvl4pPr>
            <a:lvl5pPr>
              <a:defRPr sz="2000">
                <a:solidFill>
                  <a:srgbClr val="66666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6" y="1772816"/>
            <a:ext cx="3069977" cy="43533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04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Caption &amp; 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04864"/>
            <a:ext cx="5111750" cy="392129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2000">
                <a:solidFill>
                  <a:srgbClr val="666666"/>
                </a:solidFill>
              </a:defRPr>
            </a:lvl4pPr>
            <a:lvl5pPr>
              <a:defRPr sz="2000">
                <a:solidFill>
                  <a:srgbClr val="66666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7" y="2204864"/>
            <a:ext cx="3024336" cy="39212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95536" y="1700807"/>
            <a:ext cx="3024336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563888" y="1700808"/>
            <a:ext cx="5112568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68204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5338936" cy="428133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152" y="1844825"/>
            <a:ext cx="2746648" cy="42484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09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Picture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204864"/>
            <a:ext cx="5338936" cy="392129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152" y="1700809"/>
            <a:ext cx="2746648" cy="4392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95536" y="1700808"/>
            <a:ext cx="5328592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3412090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5536" y="1772815"/>
            <a:ext cx="8064896" cy="3888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6666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6" y="5733256"/>
            <a:ext cx="8064896" cy="4389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616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Caption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5536" y="2132856"/>
            <a:ext cx="8352928" cy="35283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6666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6" y="5733256"/>
            <a:ext cx="8352928" cy="4389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95536" y="1700808"/>
            <a:ext cx="8352928" cy="432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2196616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571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8014A0CB-84B6-8842-8670-F7D58B08EA78}" type="datetimeFigureOut">
              <a:rPr lang="en-US" smtClean="0"/>
              <a:t>9/24/24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5E97FB9A-8473-8B4D-B336-D320A6A1F7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450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1: 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9: discu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scu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: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: text using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: smaller text using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: text with bullet points &amp;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9" y="1844675"/>
            <a:ext cx="5400847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3234022" y="36602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: text with bullet points &amp;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9" y="1844675"/>
            <a:ext cx="5400847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: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8: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24/09/2024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6696744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385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8014A0CB-84B6-8842-8670-F7D58B08EA78}" type="datetimeFigureOut">
              <a:rPr lang="en-US" smtClean="0"/>
              <a:t>9/24/24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5E97FB9A-8473-8B4D-B336-D320A6A1F7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56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24/09/2024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6696744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29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24/09/2024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6696744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38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392129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952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24/09/2024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95536" y="1700807"/>
            <a:ext cx="8280920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421038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4253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080120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95536" y="1700808"/>
            <a:ext cx="4038600" cy="438194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86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700807"/>
            <a:ext cx="4040188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000">
                <a:solidFill>
                  <a:srgbClr val="666666"/>
                </a:solidFill>
              </a:defRPr>
            </a:lvl2pPr>
            <a:lvl3pPr>
              <a:defRPr sz="1800">
                <a:solidFill>
                  <a:srgbClr val="666666"/>
                </a:solidFill>
              </a:defRPr>
            </a:lvl3pPr>
            <a:lvl4pPr>
              <a:defRPr sz="16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00807"/>
            <a:ext cx="4041775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000">
                <a:solidFill>
                  <a:srgbClr val="666666"/>
                </a:solidFill>
              </a:defRPr>
            </a:lvl2pPr>
            <a:lvl3pPr>
              <a:defRPr sz="1800">
                <a:solidFill>
                  <a:srgbClr val="666666"/>
                </a:solidFill>
              </a:defRPr>
            </a:lvl3pPr>
            <a:lvl4pPr>
              <a:defRPr sz="16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85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53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95536" y="1700807"/>
            <a:ext cx="8280920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270553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24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56" y="0"/>
            <a:ext cx="913588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" y="9665"/>
            <a:ext cx="913588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101"/>
            <a:ext cx="9143998" cy="686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22" y="3879"/>
            <a:ext cx="9132955" cy="686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4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bbc.co.uk/1/hi/uk/859476.s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.monaghan@lancaster.ac.uk" TargetMode="Externa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black rectangle for background to slide" title="black rectangle for background to slide"/>
          <p:cNvSpPr/>
          <p:nvPr/>
        </p:nvSpPr>
        <p:spPr>
          <a:xfrm>
            <a:off x="0" y="-269"/>
            <a:ext cx="9144000" cy="6858269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magazine cover with a person wearing a helmet&#10;&#10;Description automatically generated">
            <a:extLst>
              <a:ext uri="{FF2B5EF4-FFF2-40B4-BE49-F238E27FC236}">
                <a16:creationId xmlns:a16="http://schemas.microsoft.com/office/drawing/2014/main" id="{17C73BCC-82AF-2AD9-EC58-DEA3A0229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800" y="203200"/>
            <a:ext cx="4216400" cy="645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28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A79A7F6-E435-9746-A849-C1FABE72FF97}"/>
              </a:ext>
            </a:extLst>
          </p:cNvPr>
          <p:cNvSpPr/>
          <p:nvPr/>
        </p:nvSpPr>
        <p:spPr>
          <a:xfrm>
            <a:off x="116474" y="6129696"/>
            <a:ext cx="79975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Ritchie, S. J., Della Sala, S., &amp; McIntosh, R. D. (2011). Irlen </a:t>
            </a:r>
            <a:r>
              <a:rPr lang="en-GB" sz="1400" dirty="0" err="1"/>
              <a:t>colored</a:t>
            </a:r>
            <a:r>
              <a:rPr lang="en-GB" sz="1400" dirty="0"/>
              <a:t> overlays do not alleviate reading difficulties. </a:t>
            </a:r>
            <a:r>
              <a:rPr lang="en-GB" sz="1400" i="1" dirty="0" err="1"/>
              <a:t>Pediatrics</a:t>
            </a:r>
            <a:r>
              <a:rPr lang="en-GB" sz="1400" dirty="0"/>
              <a:t>, </a:t>
            </a:r>
            <a:r>
              <a:rPr lang="en-GB" sz="1400" i="1" dirty="0"/>
              <a:t>128</a:t>
            </a:r>
            <a:r>
              <a:rPr lang="en-GB" sz="1400" dirty="0"/>
              <a:t>(4), e932-e938. </a:t>
            </a:r>
          </a:p>
          <a:p>
            <a:r>
              <a:rPr lang="en-GB" sz="1400" dirty="0"/>
              <a:t>Available here: https://</a:t>
            </a:r>
            <a:r>
              <a:rPr lang="en-GB" sz="1400" dirty="0" err="1"/>
              <a:t>pdfs.semanticscholar.org</a:t>
            </a:r>
            <a:r>
              <a:rPr lang="en-GB" sz="1400" dirty="0"/>
              <a:t>/06ed/f49b323e86cc115ca05d882d44afef6b4848.pdf</a:t>
            </a:r>
          </a:p>
        </p:txBody>
      </p:sp>
      <p:graphicFrame>
        <p:nvGraphicFramePr>
          <p:cNvPr id="6" name="Table 5" title="Table showing data from Ritchie et al.">
            <a:extLst>
              <a:ext uri="{FF2B5EF4-FFF2-40B4-BE49-F238E27FC236}">
                <a16:creationId xmlns:a16="http://schemas.microsoft.com/office/drawing/2014/main" id="{483C97DC-AE1C-D948-BC05-43C042E3A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790978"/>
              </p:ext>
            </p:extLst>
          </p:nvPr>
        </p:nvGraphicFramePr>
        <p:xfrm>
          <a:off x="1014646" y="1700808"/>
          <a:ext cx="66446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320">
                  <a:extLst>
                    <a:ext uri="{9D8B030D-6E8A-4147-A177-3AD203B41FA5}">
                      <a16:colId xmlns:a16="http://schemas.microsoft.com/office/drawing/2014/main" val="243563591"/>
                    </a:ext>
                  </a:extLst>
                </a:gridCol>
                <a:gridCol w="3322320">
                  <a:extLst>
                    <a:ext uri="{9D8B030D-6E8A-4147-A177-3AD203B41FA5}">
                      <a16:colId xmlns:a16="http://schemas.microsoft.com/office/drawing/2014/main" val="24318551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Clear-</a:t>
                      </a:r>
                      <a:r>
                        <a:rPr lang="en-US" dirty="0" err="1"/>
                        <a:t>lense</a:t>
                      </a:r>
                      <a:r>
                        <a:rPr lang="en-US" dirty="0"/>
                        <a:t> Glasses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Rose-tinted Glasses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602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 words per minute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 words per minute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251428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The 50 versus 75 words per minute difference in Ritchie et al. (2011) came from a group of only 3 of the children. </a:t>
            </a:r>
          </a:p>
          <a:p>
            <a:r>
              <a:rPr lang="en-US" dirty="0"/>
              <a:t>They tested a further 57 children, and found absolutely no difference. </a:t>
            </a:r>
          </a:p>
          <a:p>
            <a:pPr lvl="1"/>
            <a:r>
              <a:rPr lang="en-US" dirty="0"/>
              <a:t>This raises another question about how we can test whether there is no difference. But that’s for another day…</a:t>
            </a:r>
          </a:p>
          <a:p>
            <a:r>
              <a:rPr lang="en-US" dirty="0"/>
              <a:t>What we can conclude from Ritchie et al.’s study is “there is no evidence for a difference”.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point? III</a:t>
            </a:r>
          </a:p>
        </p:txBody>
      </p:sp>
    </p:spTree>
    <p:extLst>
      <p:ext uri="{BB962C8B-B14F-4D97-AF65-F5344CB8AC3E}">
        <p14:creationId xmlns:p14="http://schemas.microsoft.com/office/powerpoint/2010/main" val="89540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34670"/>
            <a:ext cx="8748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hlinkClick r:id="rId3"/>
              </a:rPr>
              <a:t>BBC article on Michael Gove comments on fed up of experts</a:t>
            </a:r>
            <a:endParaRPr lang="en-US" u="sng" dirty="0"/>
          </a:p>
          <a:p>
            <a:r>
              <a:rPr lang="en-US" dirty="0"/>
              <a:t>Krause, N. M., Brossard, D., </a:t>
            </a:r>
            <a:r>
              <a:rPr lang="en-US" dirty="0" err="1"/>
              <a:t>Scheufele</a:t>
            </a:r>
            <a:r>
              <a:rPr lang="en-US" dirty="0"/>
              <a:t>, D. A., </a:t>
            </a:r>
            <a:r>
              <a:rPr lang="en-US" dirty="0" err="1"/>
              <a:t>Xenos</a:t>
            </a:r>
            <a:r>
              <a:rPr lang="en-US" dirty="0"/>
              <a:t>, M. A., &amp; Franke, K. (2019). Trends—Americans’ trust in science and scientists. </a:t>
            </a:r>
            <a:r>
              <a:rPr lang="en-US" i="1" dirty="0"/>
              <a:t>Public Opinion Quarterly</a:t>
            </a:r>
            <a:r>
              <a:rPr lang="en-US" dirty="0"/>
              <a:t>, </a:t>
            </a:r>
            <a:r>
              <a:rPr lang="en-US" i="1" dirty="0"/>
              <a:t>83</a:t>
            </a:r>
            <a:r>
              <a:rPr lang="en-US" dirty="0"/>
              <a:t>(4), 817-836.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8" y="1624543"/>
            <a:ext cx="8425184" cy="4752975"/>
          </a:xfrm>
        </p:spPr>
        <p:txBody>
          <a:bodyPr/>
          <a:lstStyle/>
          <a:p>
            <a:r>
              <a:rPr lang="en-US" dirty="0"/>
              <a:t>We should be critical over claims about what results show</a:t>
            </a:r>
          </a:p>
          <a:p>
            <a:r>
              <a:rPr lang="en-US" dirty="0"/>
              <a:t>We can be informed about study designs</a:t>
            </a:r>
          </a:p>
          <a:p>
            <a:r>
              <a:rPr lang="en-US" dirty="0"/>
              <a:t>We can interpret the meaning of data, </a:t>
            </a:r>
            <a:r>
              <a:rPr lang="en-US" dirty="0" err="1"/>
              <a:t>analyse</a:t>
            </a:r>
            <a:r>
              <a:rPr lang="en-US" dirty="0"/>
              <a:t> it, and determine when it relates to theories, and when it supports conclusions</a:t>
            </a:r>
          </a:p>
          <a:p>
            <a:endParaRPr lang="en-GB" dirty="0"/>
          </a:p>
          <a:p>
            <a:r>
              <a:rPr lang="en-GB" dirty="0"/>
              <a:t>“88.2% of statistics are made up on the spot” (Vic Reeves)</a:t>
            </a:r>
          </a:p>
          <a:p>
            <a:endParaRPr lang="en-US" dirty="0"/>
          </a:p>
          <a:p>
            <a:r>
              <a:rPr lang="en-US" dirty="0"/>
              <a:t>But: you can’t make statistics mean anything</a:t>
            </a:r>
          </a:p>
          <a:p>
            <a:r>
              <a:rPr lang="en-US" dirty="0"/>
              <a:t>And: we are not fed up of so-called experts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point: critical about claims</a:t>
            </a:r>
          </a:p>
        </p:txBody>
      </p:sp>
    </p:spTree>
    <p:extLst>
      <p:ext uri="{BB962C8B-B14F-4D97-AF65-F5344CB8AC3E}">
        <p14:creationId xmlns:p14="http://schemas.microsoft.com/office/powerpoint/2010/main" val="780600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535666-33B1-7643-8476-16BDAFCBFC1D}"/>
              </a:ext>
            </a:extLst>
          </p:cNvPr>
          <p:cNvSpPr/>
          <p:nvPr/>
        </p:nvSpPr>
        <p:spPr>
          <a:xfrm>
            <a:off x="0" y="6455509"/>
            <a:ext cx="9339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https://</a:t>
            </a:r>
            <a:r>
              <a:rPr lang="en-US" sz="1200" dirty="0" err="1"/>
              <a:t>opentextbc.ca</a:t>
            </a:r>
            <a:r>
              <a:rPr lang="en-US" sz="1200" dirty="0"/>
              <a:t>/</a:t>
            </a:r>
            <a:r>
              <a:rPr lang="en-US" sz="1200" dirty="0" err="1"/>
              <a:t>introductiontopsychology</a:t>
            </a:r>
            <a:r>
              <a:rPr lang="en-US" sz="1200" dirty="0"/>
              <a:t>/chapter/2-2-psychologists-use-descriptive-correlational-and-experimental-research-designs-to-understand-behavior/</a:t>
            </a:r>
          </a:p>
        </p:txBody>
      </p:sp>
      <p:pic>
        <p:nvPicPr>
          <p:cNvPr id="8" name="Picture 2" descr="first panel shows positive relationship between two variables, second panel shows negative relationship, third shows no relationship, fourth and fifth show curves relating the two variables.&#10;From: https://opentextbc.ca/introductiontopsychology/wp-content/uploads/sites/9/2013/11/7d02dd43cd07dbf3c306b04414fc33a5.jpg" title="different relationships between two variables">
            <a:extLst>
              <a:ext uri="{FF2B5EF4-FFF2-40B4-BE49-F238E27FC236}">
                <a16:creationId xmlns:a16="http://schemas.microsoft.com/office/drawing/2014/main" id="{92D1776F-D211-8B44-BAF9-515CF0374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433" y="2782756"/>
            <a:ext cx="5800894" cy="381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Examining patterns in data (critically)</a:t>
            </a:r>
          </a:p>
          <a:p>
            <a:r>
              <a:rPr lang="en-GB" dirty="0"/>
              <a:t>Finding the right way to describe and test these patterns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point: patterns of data</a:t>
            </a:r>
          </a:p>
        </p:txBody>
      </p:sp>
    </p:spTree>
    <p:extLst>
      <p:ext uri="{BB962C8B-B14F-4D97-AF65-F5344CB8AC3E}">
        <p14:creationId xmlns:p14="http://schemas.microsoft.com/office/powerpoint/2010/main" val="1784142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What’s the point of statistics?</a:t>
            </a:r>
          </a:p>
          <a:p>
            <a:pPr lvl="1"/>
            <a:r>
              <a:rPr lang="en-GB" dirty="0"/>
              <a:t>Understand and be critical of claims relating to data</a:t>
            </a:r>
          </a:p>
          <a:p>
            <a:pPr lvl="1"/>
            <a:r>
              <a:rPr lang="en-GB" dirty="0"/>
              <a:t>Link data to theories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8279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outline week1-5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vert="horz" lIns="91440" tIns="45720" rIns="91440" bIns="45720" anchor="t"/>
          <a:lstStyle/>
          <a:p>
            <a:r>
              <a:rPr lang="en-US" dirty="0"/>
              <a:t>Week 1: Introducing data, introducing </a:t>
            </a:r>
            <a:r>
              <a:rPr lang="en-US" dirty="0" err="1"/>
              <a:t>Rstudio</a:t>
            </a:r>
            <a:endParaRPr lang="en-US" dirty="0"/>
          </a:p>
          <a:p>
            <a:endParaRPr lang="en-US" dirty="0"/>
          </a:p>
          <a:p>
            <a:r>
              <a:rPr lang="en-US" dirty="0"/>
              <a:t>Week 2: Manipulating data, using </a:t>
            </a:r>
            <a:r>
              <a:rPr lang="en-US" dirty="0" err="1"/>
              <a:t>Rstudio</a:t>
            </a:r>
            <a:endParaRPr lang="en-US" dirty="0"/>
          </a:p>
          <a:p>
            <a:endParaRPr lang="en-US" dirty="0"/>
          </a:p>
          <a:p>
            <a:r>
              <a:rPr lang="en-US" dirty="0"/>
              <a:t>Week 3: Exploring data and creating figures and graphs, using </a:t>
            </a:r>
            <a:r>
              <a:rPr lang="en-US" dirty="0" err="1"/>
              <a:t>Rstudio</a:t>
            </a:r>
            <a:endParaRPr lang="en-US" dirty="0"/>
          </a:p>
          <a:p>
            <a:endParaRPr lang="en-US" dirty="0"/>
          </a:p>
          <a:p>
            <a:r>
              <a:rPr lang="en-US" dirty="0"/>
              <a:t>Week 4: Categorical data and the chi-squared test – testing random versus structured?</a:t>
            </a:r>
          </a:p>
          <a:p>
            <a:endParaRPr lang="en-US" dirty="0"/>
          </a:p>
          <a:p>
            <a:r>
              <a:rPr lang="en-US" dirty="0">
                <a:ea typeface="+mn-lt"/>
                <a:cs typeface="+mn-lt"/>
              </a:rPr>
              <a:t>Week 5: t-tests – testing whether two groups are different</a:t>
            </a: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6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outline week6-10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vert="horz" lIns="91440" tIns="45720" rIns="91440" bIns="45720" anchor="t"/>
          <a:lstStyle/>
          <a:p>
            <a:r>
              <a:rPr lang="en-US" dirty="0">
                <a:ea typeface="+mn-lt"/>
                <a:cs typeface="+mn-lt"/>
              </a:rPr>
              <a:t>Week 6: Introduction to your research report</a:t>
            </a:r>
            <a:endParaRPr lang="en-US" dirty="0"/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Week 7: Measurement, hypotheses, associations (correlations)</a:t>
            </a:r>
            <a:endParaRPr lang="en-US" dirty="0">
              <a:cs typeface="Calibri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Week 8: Predicting </a:t>
            </a:r>
            <a:r>
              <a:rPr lang="en-US" dirty="0" err="1">
                <a:ea typeface="+mn-lt"/>
                <a:cs typeface="+mn-lt"/>
              </a:rPr>
              <a:t>behaviour</a:t>
            </a:r>
            <a:r>
              <a:rPr lang="en-US" dirty="0">
                <a:ea typeface="+mn-lt"/>
                <a:cs typeface="+mn-lt"/>
              </a:rPr>
              <a:t>: the linear model</a:t>
            </a:r>
            <a:endParaRPr lang="en-US" dirty="0"/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Week </a:t>
            </a:r>
            <a:r>
              <a:rPr lang="en-US" dirty="0">
                <a:ea typeface="+mn-lt"/>
                <a:cs typeface="+mn-lt"/>
              </a:rPr>
              <a:t>9: Data </a:t>
            </a:r>
            <a:r>
              <a:rPr lang="en-US" dirty="0" err="1">
                <a:ea typeface="+mn-lt"/>
                <a:cs typeface="+mn-lt"/>
              </a:rPr>
              <a:t>visualisation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Week 10: Predicting </a:t>
            </a:r>
            <a:r>
              <a:rPr lang="en-US" dirty="0" err="1">
                <a:ea typeface="+mn-lt"/>
                <a:cs typeface="+mn-lt"/>
              </a:rPr>
              <a:t>behaviour</a:t>
            </a:r>
            <a:r>
              <a:rPr lang="en-US" dirty="0">
                <a:ea typeface="+mn-lt"/>
                <a:cs typeface="+mn-lt"/>
              </a:rPr>
              <a:t>: developing the linear model</a:t>
            </a:r>
          </a:p>
        </p:txBody>
      </p:sp>
    </p:spTree>
    <p:extLst>
      <p:ext uri="{BB962C8B-B14F-4D97-AF65-F5344CB8AC3E}">
        <p14:creationId xmlns:p14="http://schemas.microsoft.com/office/powerpoint/2010/main" val="162867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Contact info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Professor Padraic Monaghan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Email: </a:t>
            </a:r>
            <a:r>
              <a:rPr lang="en-GB" b="1" dirty="0">
                <a:solidFill>
                  <a:srgbClr val="A70000"/>
                </a:solidFill>
                <a:hlinkClick r:id="rId2"/>
              </a:rPr>
              <a:t>p.monaghan@lancaster.ac.uk</a:t>
            </a:r>
            <a:r>
              <a:rPr lang="en-GB" b="1" dirty="0">
                <a:solidFill>
                  <a:srgbClr val="A70000"/>
                </a:solidFill>
              </a:rPr>
              <a:t> </a:t>
            </a:r>
          </a:p>
          <a:p>
            <a:pPr marL="0" indent="0">
              <a:buNone/>
            </a:pPr>
            <a:r>
              <a:rPr lang="en-GB" dirty="0"/>
              <a:t>Office: Room C5, Fylde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Office hours: email to set up a time to meet</a:t>
            </a:r>
          </a:p>
        </p:txBody>
      </p:sp>
    </p:spTree>
    <p:extLst>
      <p:ext uri="{BB962C8B-B14F-4D97-AF65-F5344CB8AC3E}">
        <p14:creationId xmlns:p14="http://schemas.microsoft.com/office/powerpoint/2010/main" val="72707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aims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 able to </a:t>
            </a:r>
            <a:r>
              <a:rPr lang="en-US" dirty="0" err="1"/>
              <a:t>utilise</a:t>
            </a:r>
            <a:r>
              <a:rPr lang="en-US" dirty="0"/>
              <a:t> the popular and powerful R statistical application for your own research</a:t>
            </a:r>
          </a:p>
          <a:p>
            <a:r>
              <a:rPr lang="en-US" dirty="0"/>
              <a:t>Learn to identify the data analysis approach that can be applied to test theoretical beliefs against evidence</a:t>
            </a:r>
          </a:p>
          <a:p>
            <a:r>
              <a:rPr lang="en-US" dirty="0" err="1"/>
              <a:t>Recognise</a:t>
            </a:r>
            <a:r>
              <a:rPr lang="en-US" dirty="0"/>
              <a:t> and apply appropriate statistical tests to different data</a:t>
            </a:r>
          </a:p>
          <a:p>
            <a:r>
              <a:rPr lang="en-US" dirty="0"/>
              <a:t>Describe the findings from </a:t>
            </a:r>
            <a:r>
              <a:rPr lang="en-US" dirty="0" err="1"/>
              <a:t>analysing</a:t>
            </a:r>
            <a:r>
              <a:rPr lang="en-US" dirty="0"/>
              <a:t> data effectively in text</a:t>
            </a:r>
          </a:p>
          <a:p>
            <a:r>
              <a:rPr lang="en-US" dirty="0"/>
              <a:t>Write a journal-style short report of a data analysis</a:t>
            </a:r>
          </a:p>
          <a:p>
            <a:r>
              <a:rPr lang="en-US" dirty="0"/>
              <a:t>Relate data analysis findings to scientific insights, linked to psychological theory</a:t>
            </a:r>
          </a:p>
        </p:txBody>
      </p:sp>
    </p:spTree>
    <p:extLst>
      <p:ext uri="{BB962C8B-B14F-4D97-AF65-F5344CB8AC3E}">
        <p14:creationId xmlns:p14="http://schemas.microsoft.com/office/powerpoint/2010/main" val="141876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8" y="1675345"/>
            <a:ext cx="8425184" cy="4752975"/>
          </a:xfrm>
        </p:spPr>
        <p:txBody>
          <a:bodyPr/>
          <a:lstStyle/>
          <a:p>
            <a:r>
              <a:rPr lang="en-US" dirty="0"/>
              <a:t>Assessment will be 100% by coursework</a:t>
            </a:r>
          </a:p>
          <a:p>
            <a:r>
              <a:rPr lang="en-US" dirty="0"/>
              <a:t>A series of short assignments every three weeks (due Friday of weeks 3, 6, and 9, contributing 10%/15%/15% of the grade)</a:t>
            </a:r>
          </a:p>
          <a:p>
            <a:pPr lvl="1"/>
            <a:r>
              <a:rPr lang="en-US" dirty="0"/>
              <a:t>The assignments are designed to make sure you develop the key skills of data preparation and analysis as the course progresses.</a:t>
            </a:r>
          </a:p>
          <a:p>
            <a:r>
              <a:rPr lang="en-US" dirty="0"/>
              <a:t>A short research report (due after Christmas break, contributing 60% of the grade). </a:t>
            </a:r>
          </a:p>
          <a:p>
            <a:pPr lvl="1"/>
            <a:r>
              <a:rPr lang="en-US" dirty="0"/>
              <a:t>Providing a series of short answers to questions, reporting on your analysis of a data set.</a:t>
            </a:r>
          </a:p>
        </p:txBody>
      </p:sp>
    </p:spTree>
    <p:extLst>
      <p:ext uri="{BB962C8B-B14F-4D97-AF65-F5344CB8AC3E}">
        <p14:creationId xmlns:p14="http://schemas.microsoft.com/office/powerpoint/2010/main" val="329728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Structure and set-up of the course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8" y="1675345"/>
            <a:ext cx="8425184" cy="4752975"/>
          </a:xfrm>
        </p:spPr>
        <p:txBody>
          <a:bodyPr/>
          <a:lstStyle/>
          <a:p>
            <a:r>
              <a:rPr lang="en-US" dirty="0"/>
              <a:t>Ten weeks of material</a:t>
            </a:r>
          </a:p>
          <a:p>
            <a:r>
              <a:rPr lang="en-US" dirty="0"/>
              <a:t>Within each week there are two activities:</a:t>
            </a:r>
          </a:p>
          <a:p>
            <a:pPr lvl="1"/>
            <a:r>
              <a:rPr lang="en-US" dirty="0"/>
              <a:t>Recorded lectures</a:t>
            </a:r>
          </a:p>
          <a:p>
            <a:pPr lvl="2"/>
            <a:r>
              <a:rPr lang="en-US" dirty="0"/>
              <a:t>Background to the theory, discussion of the tests, introduction to the practical</a:t>
            </a:r>
          </a:p>
          <a:p>
            <a:pPr lvl="1"/>
            <a:r>
              <a:rPr lang="en-US" dirty="0"/>
              <a:t>Practical class</a:t>
            </a:r>
          </a:p>
          <a:p>
            <a:pPr lvl="2"/>
            <a:r>
              <a:rPr lang="en-US" dirty="0"/>
              <a:t>Materials to work through in conducting your own data analyses</a:t>
            </a:r>
          </a:p>
          <a:p>
            <a:pPr lvl="2"/>
            <a:r>
              <a:rPr lang="en-US" dirty="0"/>
              <a:t>Foundations, consolidation, extension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8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Structure and set-up of the course: how it works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8" y="1641479"/>
            <a:ext cx="8425184" cy="5182655"/>
          </a:xfrm>
        </p:spPr>
        <p:txBody>
          <a:bodyPr/>
          <a:lstStyle/>
          <a:p>
            <a:r>
              <a:rPr lang="en-US" dirty="0"/>
              <a:t>Here is how it works</a:t>
            </a:r>
          </a:p>
          <a:p>
            <a:pPr lvl="1"/>
            <a:r>
              <a:rPr lang="en-US" dirty="0"/>
              <a:t>Step 1. Watch the lecture(s)</a:t>
            </a:r>
          </a:p>
          <a:p>
            <a:pPr lvl="1"/>
            <a:r>
              <a:rPr lang="en-US" dirty="0"/>
              <a:t>Step 2. Get together in your practical group to go through the practical workbook.</a:t>
            </a:r>
          </a:p>
          <a:p>
            <a:pPr lvl="1"/>
            <a:r>
              <a:rPr lang="en-US" dirty="0"/>
              <a:t>Step 3. Attend the practical class as a group to go through the workbook</a:t>
            </a:r>
          </a:p>
          <a:p>
            <a:pPr lvl="2"/>
            <a:r>
              <a:rPr lang="en-US" dirty="0"/>
              <a:t>Tutors will be available to respond to the questions/queries</a:t>
            </a:r>
          </a:p>
          <a:p>
            <a:pPr lvl="1"/>
            <a:r>
              <a:rPr lang="en-US" dirty="0"/>
              <a:t>Step 4. In weeks 3, 6, 9 complete the assignment and submit by Friday 8pm</a:t>
            </a:r>
          </a:p>
        </p:txBody>
      </p:sp>
    </p:spTree>
    <p:extLst>
      <p:ext uri="{BB962C8B-B14F-4D97-AF65-F5344CB8AC3E}">
        <p14:creationId xmlns:p14="http://schemas.microsoft.com/office/powerpoint/2010/main" val="2103899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Objectives for Week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By the end of Week 1, you should be able to:</a:t>
            </a:r>
          </a:p>
          <a:p>
            <a:endParaRPr lang="en-US" b="1" dirty="0"/>
          </a:p>
          <a:p>
            <a:r>
              <a:rPr lang="en-US" b="1" dirty="0"/>
              <a:t>Understand the importance of data analysis and statistics</a:t>
            </a:r>
          </a:p>
          <a:p>
            <a:endParaRPr lang="en-US" b="1" dirty="0"/>
          </a:p>
          <a:p>
            <a:r>
              <a:rPr lang="en-US" dirty="0"/>
              <a:t>Identify types of data in psychology (nominal, ordinal, interval, ratio)</a:t>
            </a:r>
          </a:p>
          <a:p>
            <a:r>
              <a:rPr lang="en-US" dirty="0"/>
              <a:t>Understand means and standard deviations</a:t>
            </a:r>
          </a:p>
          <a:p>
            <a:r>
              <a:rPr lang="en-US" dirty="0"/>
              <a:t>Understand standardized scores (Z-scores)</a:t>
            </a:r>
          </a:p>
          <a:p>
            <a:endParaRPr lang="en-US" b="1" dirty="0"/>
          </a:p>
          <a:p>
            <a:r>
              <a:rPr lang="en-US" dirty="0"/>
              <a:t>Use R-studio to begin to manipulate data, investigate means and standard deviations, and convert scores into Z-scores</a:t>
            </a:r>
          </a:p>
        </p:txBody>
      </p:sp>
    </p:spTree>
    <p:extLst>
      <p:ext uri="{BB962C8B-B14F-4D97-AF65-F5344CB8AC3E}">
        <p14:creationId xmlns:p14="http://schemas.microsoft.com/office/powerpoint/2010/main" val="44731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A79A7F6-E435-9746-A849-C1FABE72FF97}"/>
              </a:ext>
            </a:extLst>
          </p:cNvPr>
          <p:cNvSpPr/>
          <p:nvPr/>
        </p:nvSpPr>
        <p:spPr>
          <a:xfrm>
            <a:off x="116474" y="6129696"/>
            <a:ext cx="79975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Ritchie, S. J., Della Sala, S., &amp; McIntosh, R. D. (2011). Irlen </a:t>
            </a:r>
            <a:r>
              <a:rPr lang="en-GB" sz="1400" dirty="0" err="1"/>
              <a:t>colored</a:t>
            </a:r>
            <a:r>
              <a:rPr lang="en-GB" sz="1400" dirty="0"/>
              <a:t> overlays do not alleviate reading difficulties. </a:t>
            </a:r>
            <a:r>
              <a:rPr lang="en-GB" sz="1400" i="1" dirty="0" err="1"/>
              <a:t>Pediatrics</a:t>
            </a:r>
            <a:r>
              <a:rPr lang="en-GB" sz="1400" dirty="0"/>
              <a:t>, </a:t>
            </a:r>
            <a:r>
              <a:rPr lang="en-GB" sz="1400" i="1" dirty="0"/>
              <a:t>128</a:t>
            </a:r>
            <a:r>
              <a:rPr lang="en-GB" sz="1400" dirty="0"/>
              <a:t>(4), e932-e938. </a:t>
            </a:r>
          </a:p>
          <a:p>
            <a:r>
              <a:rPr lang="en-GB" sz="1400" dirty="0"/>
              <a:t>Available here: https://</a:t>
            </a:r>
            <a:r>
              <a:rPr lang="en-GB" sz="1400" dirty="0" err="1"/>
              <a:t>pdfs.semanticscholar.org</a:t>
            </a:r>
            <a:r>
              <a:rPr lang="en-GB" sz="1400" dirty="0"/>
              <a:t>/06ed/f49b323e86cc115ca05d882d44afef6b4848.pdf</a:t>
            </a:r>
          </a:p>
        </p:txBody>
      </p:sp>
      <p:graphicFrame>
        <p:nvGraphicFramePr>
          <p:cNvPr id="4" name="Table 3" title="Table showing data from Ritchie et al.">
            <a:extLst>
              <a:ext uri="{FF2B5EF4-FFF2-40B4-BE49-F238E27FC236}">
                <a16:creationId xmlns:a16="http://schemas.microsoft.com/office/drawing/2014/main" id="{483C97DC-AE1C-D948-BC05-43C042E3A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0310"/>
              </p:ext>
            </p:extLst>
          </p:nvPr>
        </p:nvGraphicFramePr>
        <p:xfrm>
          <a:off x="1048512" y="2874666"/>
          <a:ext cx="66446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320">
                  <a:extLst>
                    <a:ext uri="{9D8B030D-6E8A-4147-A177-3AD203B41FA5}">
                      <a16:colId xmlns:a16="http://schemas.microsoft.com/office/drawing/2014/main" val="243563591"/>
                    </a:ext>
                  </a:extLst>
                </a:gridCol>
                <a:gridCol w="3322320">
                  <a:extLst>
                    <a:ext uri="{9D8B030D-6E8A-4147-A177-3AD203B41FA5}">
                      <a16:colId xmlns:a16="http://schemas.microsoft.com/office/drawing/2014/main" val="24318551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Clear-</a:t>
                      </a:r>
                      <a:r>
                        <a:rPr lang="en-US" dirty="0" err="1"/>
                        <a:t>lense</a:t>
                      </a:r>
                      <a:r>
                        <a:rPr lang="en-US" dirty="0"/>
                        <a:t> Glasses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Rose-tinted Glasses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602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 words per minute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 words per minute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251428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task: children read a list of words as quickly as possible, with rose-tinted glasses and with clear-</a:t>
            </a:r>
            <a:r>
              <a:rPr lang="en-US" dirty="0" err="1"/>
              <a:t>lense</a:t>
            </a:r>
            <a:r>
              <a:rPr lang="en-US" dirty="0"/>
              <a:t> glasses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Wow! A 50% increase! They really work!!</a:t>
            </a:r>
          </a:p>
          <a:p>
            <a:pPr lvl="1"/>
            <a:r>
              <a:rPr lang="en-US" dirty="0"/>
              <a:t>Or do they?</a:t>
            </a:r>
          </a:p>
          <a:p>
            <a:r>
              <a:rPr lang="en-US" dirty="0"/>
              <a:t>What more do you need to know about this study to be able to determine whether rose-tinted glasses help reading?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point? I</a:t>
            </a:r>
          </a:p>
        </p:txBody>
      </p:sp>
    </p:spTree>
    <p:extLst>
      <p:ext uri="{BB962C8B-B14F-4D97-AF65-F5344CB8AC3E}">
        <p14:creationId xmlns:p14="http://schemas.microsoft.com/office/powerpoint/2010/main" val="190248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A79A7F6-E435-9746-A849-C1FABE72FF97}"/>
              </a:ext>
            </a:extLst>
          </p:cNvPr>
          <p:cNvSpPr/>
          <p:nvPr/>
        </p:nvSpPr>
        <p:spPr>
          <a:xfrm>
            <a:off x="116474" y="6129696"/>
            <a:ext cx="79975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Ritchie, S. J., Della Sala, S., &amp; McIntosh, R. D. (2011). Irlen </a:t>
            </a:r>
            <a:r>
              <a:rPr lang="en-GB" sz="1400" dirty="0" err="1"/>
              <a:t>colored</a:t>
            </a:r>
            <a:r>
              <a:rPr lang="en-GB" sz="1400" dirty="0"/>
              <a:t> overlays do not alleviate reading difficulties. </a:t>
            </a:r>
            <a:r>
              <a:rPr lang="en-GB" sz="1400" i="1" dirty="0" err="1"/>
              <a:t>Pediatrics</a:t>
            </a:r>
            <a:r>
              <a:rPr lang="en-GB" sz="1400" dirty="0"/>
              <a:t>, </a:t>
            </a:r>
            <a:r>
              <a:rPr lang="en-GB" sz="1400" i="1" dirty="0"/>
              <a:t>128</a:t>
            </a:r>
            <a:r>
              <a:rPr lang="en-GB" sz="1400" dirty="0"/>
              <a:t>(4), e932-e938. </a:t>
            </a:r>
          </a:p>
          <a:p>
            <a:r>
              <a:rPr lang="en-GB" sz="1400" dirty="0"/>
              <a:t>Available here: https://</a:t>
            </a:r>
            <a:r>
              <a:rPr lang="en-GB" sz="1400" dirty="0" err="1"/>
              <a:t>pdfs.semanticscholar.org</a:t>
            </a:r>
            <a:r>
              <a:rPr lang="en-GB" sz="1400" dirty="0"/>
              <a:t>/06ed/f49b323e86cc115ca05d882d44afef6b4848.pdf</a:t>
            </a:r>
          </a:p>
        </p:txBody>
      </p:sp>
      <p:graphicFrame>
        <p:nvGraphicFramePr>
          <p:cNvPr id="6" name="Table 5" title="Table showing data from Ritchie et al.">
            <a:extLst>
              <a:ext uri="{FF2B5EF4-FFF2-40B4-BE49-F238E27FC236}">
                <a16:creationId xmlns:a16="http://schemas.microsoft.com/office/drawing/2014/main" id="{483C97DC-AE1C-D948-BC05-43C042E3A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983779"/>
              </p:ext>
            </p:extLst>
          </p:nvPr>
        </p:nvGraphicFramePr>
        <p:xfrm>
          <a:off x="1031578" y="1700808"/>
          <a:ext cx="66446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320">
                  <a:extLst>
                    <a:ext uri="{9D8B030D-6E8A-4147-A177-3AD203B41FA5}">
                      <a16:colId xmlns:a16="http://schemas.microsoft.com/office/drawing/2014/main" val="243563591"/>
                    </a:ext>
                  </a:extLst>
                </a:gridCol>
                <a:gridCol w="3322320">
                  <a:extLst>
                    <a:ext uri="{9D8B030D-6E8A-4147-A177-3AD203B41FA5}">
                      <a16:colId xmlns:a16="http://schemas.microsoft.com/office/drawing/2014/main" val="24318551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Clear-</a:t>
                      </a:r>
                      <a:r>
                        <a:rPr lang="en-US" dirty="0" err="1"/>
                        <a:t>lense</a:t>
                      </a:r>
                      <a:r>
                        <a:rPr lang="en-US" dirty="0"/>
                        <a:t> Glasses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Rose-tinted Glasses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602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 words per minute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 words per minute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251428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What more do you need to know about this study to be able to determine whether rose-tinted glasses help reading?</a:t>
            </a:r>
          </a:p>
          <a:p>
            <a:pPr lvl="1"/>
            <a:r>
              <a:rPr lang="en-US" dirty="0"/>
              <a:t>Was the test a good test (was it valid, was it reliable)?</a:t>
            </a:r>
          </a:p>
          <a:p>
            <a:pPr lvl="1"/>
            <a:r>
              <a:rPr lang="en-US" dirty="0"/>
              <a:t>How many children were tested? Were they tested in both conditions, or just one? If just one, how were they assigned to groups?</a:t>
            </a:r>
          </a:p>
          <a:p>
            <a:pPr lvl="1"/>
            <a:r>
              <a:rPr lang="en-US" dirty="0"/>
              <a:t>What is the variability of the mean?</a:t>
            </a:r>
          </a:p>
          <a:p>
            <a:pPr lvl="2"/>
            <a:r>
              <a:rPr lang="en-US" dirty="0"/>
              <a:t>Is 25 words per minute difference meaningful?</a:t>
            </a:r>
          </a:p>
          <a:p>
            <a:pPr lvl="2"/>
            <a:r>
              <a:rPr lang="en-US" dirty="0"/>
              <a:t>Is it a statistically significant difference?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point? II</a:t>
            </a:r>
          </a:p>
        </p:txBody>
      </p:sp>
    </p:spTree>
    <p:extLst>
      <p:ext uri="{BB962C8B-B14F-4D97-AF65-F5344CB8AC3E}">
        <p14:creationId xmlns:p14="http://schemas.microsoft.com/office/powerpoint/2010/main" val="73606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ncaster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Theme">
  <a:themeElements>
    <a:clrScheme name="Custom 1">
      <a:dk1>
        <a:srgbClr val="8C0E1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lide 2: Text Only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Lancaster.thmx</Template>
  <TotalTime>19079</TotalTime>
  <Words>1185</Words>
  <Application>Microsoft Macintosh PowerPoint</Application>
  <PresentationFormat>On-screen Show (4:3)</PresentationFormat>
  <Paragraphs>133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Lancaster</vt:lpstr>
      <vt:lpstr>Slides</vt:lpstr>
      <vt:lpstr>Default Theme</vt:lpstr>
      <vt:lpstr>Slide 2: Text Only</vt:lpstr>
      <vt:lpstr>PowerPoint Presentation</vt:lpstr>
      <vt:lpstr>Contact info</vt:lpstr>
      <vt:lpstr>Module aims</vt:lpstr>
      <vt:lpstr>Assessment</vt:lpstr>
      <vt:lpstr>Structure and set-up of the course</vt:lpstr>
      <vt:lpstr>Structure and set-up of the course: how it works</vt:lpstr>
      <vt:lpstr>Objectives for Week 1</vt:lpstr>
      <vt:lpstr>What is the point? I</vt:lpstr>
      <vt:lpstr>What is the point? II</vt:lpstr>
      <vt:lpstr>What is the point? III</vt:lpstr>
      <vt:lpstr>The point: critical about claims</vt:lpstr>
      <vt:lpstr>The point: patterns of data</vt:lpstr>
      <vt:lpstr>Summary</vt:lpstr>
      <vt:lpstr>Module outline week1-5</vt:lpstr>
      <vt:lpstr>Module outline week6-10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5: Within-Factor ANOVA PSYC214: Statistics</dc:title>
  <dc:creator>Michelle To</dc:creator>
  <cp:lastModifiedBy>Monaghan, Padraic</cp:lastModifiedBy>
  <cp:revision>228</cp:revision>
  <cp:lastPrinted>2020-09-21T11:00:07Z</cp:lastPrinted>
  <dcterms:created xsi:type="dcterms:W3CDTF">2013-11-10T10:08:55Z</dcterms:created>
  <dcterms:modified xsi:type="dcterms:W3CDTF">2024-09-24T15:38:34Z</dcterms:modified>
</cp:coreProperties>
</file>